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467" r:id="rId2"/>
    <p:sldId id="474" r:id="rId3"/>
    <p:sldId id="475" r:id="rId4"/>
    <p:sldId id="470" r:id="rId5"/>
    <p:sldId id="481" r:id="rId6"/>
    <p:sldId id="484" r:id="rId7"/>
    <p:sldId id="485" r:id="rId8"/>
    <p:sldId id="468" r:id="rId9"/>
    <p:sldId id="477" r:id="rId10"/>
    <p:sldId id="479" r:id="rId11"/>
    <p:sldId id="480" r:id="rId12"/>
    <p:sldId id="486" r:id="rId13"/>
    <p:sldId id="490" r:id="rId14"/>
    <p:sldId id="487" r:id="rId15"/>
    <p:sldId id="482" r:id="rId16"/>
    <p:sldId id="494" r:id="rId17"/>
    <p:sldId id="496" r:id="rId18"/>
    <p:sldId id="501" r:id="rId19"/>
    <p:sldId id="495" r:id="rId20"/>
    <p:sldId id="497" r:id="rId21"/>
    <p:sldId id="473" r:id="rId22"/>
    <p:sldId id="499" r:id="rId23"/>
    <p:sldId id="498" r:id="rId24"/>
    <p:sldId id="503" r:id="rId25"/>
    <p:sldId id="504" r:id="rId26"/>
    <p:sldId id="500" r:id="rId27"/>
    <p:sldId id="502" r:id="rId28"/>
    <p:sldId id="505" r:id="rId29"/>
    <p:sldId id="507" r:id="rId30"/>
    <p:sldId id="506" r:id="rId31"/>
    <p:sldId id="358" r:id="rId32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55" userDrawn="1">
          <p15:clr>
            <a:srgbClr val="A4A3A4"/>
          </p15:clr>
        </p15:guide>
        <p15:guide id="2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E90"/>
    <a:srgbClr val="526947"/>
    <a:srgbClr val="CBD2C1"/>
    <a:srgbClr val="C4C2BC"/>
    <a:srgbClr val="EEF2EC"/>
    <a:srgbClr val="E3E1D3"/>
    <a:srgbClr val="C4BD97"/>
    <a:srgbClr val="BED0B6"/>
    <a:srgbClr val="E2EFD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56" autoAdjust="0"/>
    <p:restoredTop sz="79171" autoAdjust="0"/>
  </p:normalViewPr>
  <p:slideViewPr>
    <p:cSldViewPr>
      <p:cViewPr>
        <p:scale>
          <a:sx n="100" d="100"/>
          <a:sy n="100" d="100"/>
        </p:scale>
        <p:origin x="-614" y="-302"/>
      </p:cViewPr>
      <p:guideLst>
        <p:guide orient="horz" pos="1755"/>
        <p:guide pos="30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E807-7A9F-45B6-B9ED-8AC6BD231E1F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D089-50EA-4C87-893D-DCF923CF6DE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6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Boa tarde,</a:t>
            </a:r>
            <a:r>
              <a:rPr lang="pt-BR" baseline="0" dirty="0" smtClean="0"/>
              <a:t> obrigada a todos pela presença. Eu vou apresentar uma comparação entre as formulações IMPES, sequencial e totalmente implícita na simulação de escoamento bifásico em reservatórios de petróleo aplicando o método dos volumes finitos baseado em elementos.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8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vlw flw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12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85514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78025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10933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2668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568929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10750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47636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99194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9355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565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47606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6" y="-28575"/>
            <a:ext cx="9323999" cy="58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11" Type="http://schemas.openxmlformats.org/officeDocument/2006/relationships/image" Target="../media/image37.emf"/><Relationship Id="rId5" Type="http://schemas.openxmlformats.org/officeDocument/2006/relationships/image" Target="../media/image32.emf"/><Relationship Id="rId10" Type="http://schemas.openxmlformats.org/officeDocument/2006/relationships/image" Target="../media/image36.png"/><Relationship Id="rId4" Type="http://schemas.openxmlformats.org/officeDocument/2006/relationships/image" Target="../media/image31.emf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62.png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png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1.png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emf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2"/>
          <p:cNvSpPr/>
          <p:nvPr/>
        </p:nvSpPr>
        <p:spPr>
          <a:xfrm>
            <a:off x="1585395" y="1565804"/>
            <a:ext cx="6875037" cy="859648"/>
          </a:xfrm>
          <a:prstGeom prst="rect">
            <a:avLst/>
          </a:prstGeom>
          <a:solidFill>
            <a:srgbClr val="9D9C9D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1417341"/>
            <a:ext cx="6731021" cy="1080120"/>
          </a:xfrm>
        </p:spPr>
        <p:txBody>
          <a:bodyPr>
            <a:normAutofit/>
          </a:bodyPr>
          <a:lstStyle/>
          <a:p>
            <a:r>
              <a:rPr lang="pt-BR" sz="2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Uso da técnica de volumes finitos na resolução de problemas de poroelasticidade</a:t>
            </a:r>
            <a:endParaRPr lang="pt-BR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820708" y="2713484"/>
            <a:ext cx="4271572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Equipe: 	Prof. Clovis R. Maliska, PhD.</a:t>
            </a:r>
            <a:endParaRPr lang="pt-BR" dirty="0">
              <a:solidFill>
                <a:srgbClr val="7F7F7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	Prof. António F. C. Da Silva, Dr.</a:t>
            </a: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	Hermínio T. Honório, Dr.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Aideé Amélia Torres, Me.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Martins,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A. Ferreira,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Felipe W. Giacomelli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Lima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André Silva Wagner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</p:txBody>
      </p:sp>
      <p:pic>
        <p:nvPicPr>
          <p:cNvPr id="1026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9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401655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1 e 2 – deslocamento e carga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400935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3 –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acoplamento pay e nonpay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="" xmlns:a16="http://schemas.microsoft.com/office/drawing/2014/main" id="{20DFAC76-A955-47A0-ADFE-5BFD7177E737}"/>
              </a:ext>
            </a:extLst>
          </p:cNvPr>
          <p:cNvSpPr/>
          <p:nvPr/>
        </p:nvSpPr>
        <p:spPr>
          <a:xfrm>
            <a:off x="6952704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3446834" y="1355747"/>
            <a:ext cx="1543236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0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>
            <a:off x="3474597" y="1362451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Deslocamento</a:t>
            </a:r>
          </a:p>
        </p:txBody>
      </p:sp>
      <p:sp>
        <p:nvSpPr>
          <p:cNvPr id="21" name="Texto explicativo retangular com cantos arredondados 12">
            <a:extLst>
              <a:ext uri="{FF2B5EF4-FFF2-40B4-BE49-F238E27FC236}">
                <a16:creationId xmlns="" xmlns:a16="http://schemas.microsoft.com/office/drawing/2014/main" id="{4C58148B-7F46-47EA-B7DA-679723DC2C9E}"/>
              </a:ext>
            </a:extLst>
          </p:cNvPr>
          <p:cNvSpPr/>
          <p:nvPr/>
        </p:nvSpPr>
        <p:spPr>
          <a:xfrm>
            <a:off x="6709585" y="1375160"/>
            <a:ext cx="886751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CaixaDeTexto 48">
            <a:extLst>
              <a:ext uri="{FF2B5EF4-FFF2-40B4-BE49-F238E27FC236}">
                <a16:creationId xmlns="" xmlns:a16="http://schemas.microsoft.com/office/drawing/2014/main" id="{D7EAE5F7-D9B1-46BD-B9BA-55E6FD4C1705}"/>
              </a:ext>
            </a:extLst>
          </p:cNvPr>
          <p:cNvSpPr txBox="1"/>
          <p:nvPr/>
        </p:nvSpPr>
        <p:spPr>
          <a:xfrm>
            <a:off x="6804248" y="136948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Carga</a:t>
            </a:r>
          </a:p>
        </p:txBody>
      </p:sp>
      <p:pic>
        <p:nvPicPr>
          <p:cNvPr id="29" name="Picture 3" descr="C:\cygwin64\home\Hermínio\GEOMEC\Figuras\bench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48" y="1885361"/>
            <a:ext cx="2424332" cy="10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cygwin64\home\Hermínio\GEOMEC\Figuras\bench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64857"/>
            <a:ext cx="2783760" cy="1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cygwin64\home\Hermínio\GEOMEC\Figuras\bench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01" y="3682797"/>
            <a:ext cx="2079376" cy="14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4" y="25559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9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916907" y="2013942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  <p:sp>
        <p:nvSpPr>
          <p:cNvPr id="26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896491" y="4308405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6157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00843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4 – modelo bifásico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6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cygwin64\home\Hermínio\GEOMEC\Figuras\green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32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1243845" y="4063516"/>
            <a:ext cx="105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BIFÁSICO</a:t>
            </a:r>
            <a:endParaRPr lang="pt-BR" b="1" dirty="0"/>
          </a:p>
        </p:txBody>
      </p:sp>
      <p:pic>
        <p:nvPicPr>
          <p:cNvPr id="26" name="Imagem 27">
            <a:extLst>
              <a:ext uri="{FF2B5EF4-FFF2-40B4-BE49-F238E27FC236}">
                <a16:creationId xmlns="" xmlns:a16="http://schemas.microsoft.com/office/drawing/2014/main" id="{909C7620-836E-4730-A6B3-4342FCEE158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34" y1="22821" x2="7134" y2="22821"/>
                        <a14:foregroundMark x1="92357" y1="23333" x2="92357" y2="2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836" y="1493490"/>
            <a:ext cx="3233252" cy="1606393"/>
          </a:xfrm>
          <a:prstGeom prst="rect">
            <a:avLst/>
          </a:prstGeom>
        </p:spPr>
      </p:pic>
      <p:pic>
        <p:nvPicPr>
          <p:cNvPr id="27" name="Imagem 30">
            <a:extLst>
              <a:ext uri="{FF2B5EF4-FFF2-40B4-BE49-F238E27FC236}">
                <a16:creationId xmlns="" xmlns:a16="http://schemas.microsoft.com/office/drawing/2014/main" id="{818A035D-9931-4CB2-BC70-E4E6CC295D8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2948" y="3247701"/>
            <a:ext cx="3200285" cy="1785729"/>
          </a:xfrm>
          <a:prstGeom prst="rect">
            <a:avLst/>
          </a:prstGeom>
        </p:spPr>
      </p:pic>
      <p:sp>
        <p:nvSpPr>
          <p:cNvPr id="28" name="CaixaDeTexto 10">
            <a:extLst>
              <a:ext uri="{FF2B5EF4-FFF2-40B4-BE49-F238E27FC236}">
                <a16:creationId xmlns="" xmlns:a16="http://schemas.microsoft.com/office/drawing/2014/main" id="{E9D016AB-E5DB-4978-B846-47A3CAFA2996}"/>
              </a:ext>
            </a:extLst>
          </p:cNvPr>
          <p:cNvSpPr txBox="1"/>
          <p:nvPr/>
        </p:nvSpPr>
        <p:spPr>
          <a:xfrm>
            <a:off x="5508104" y="2067501"/>
            <a:ext cx="299772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Reservatório heterogêneo e anisotrópico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Caso trifásico (</a:t>
            </a:r>
            <a:r>
              <a:rPr lang="pt-BR" i="1" dirty="0"/>
              <a:t>w</a:t>
            </a:r>
            <a:r>
              <a:rPr lang="pt-BR" dirty="0"/>
              <a:t>, </a:t>
            </a:r>
            <a:r>
              <a:rPr lang="pt-BR" i="1" dirty="0"/>
              <a:t>o</a:t>
            </a:r>
            <a:r>
              <a:rPr lang="pt-BR" dirty="0"/>
              <a:t>, </a:t>
            </a:r>
            <a:r>
              <a:rPr lang="pt-BR" i="1" dirty="0"/>
              <a:t>g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Solução será obtida empregando o modelo bifásico (</a:t>
            </a:r>
            <a:r>
              <a:rPr lang="pt-BR" i="1" dirty="0"/>
              <a:t>w</a:t>
            </a:r>
            <a:r>
              <a:rPr lang="pt-BR" dirty="0"/>
              <a:t>,</a:t>
            </a:r>
            <a:r>
              <a:rPr lang="pt-BR" i="1" dirty="0"/>
              <a:t>o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Espera-se uma queda mais acentuada da pressão</a:t>
            </a:r>
          </a:p>
        </p:txBody>
      </p:sp>
      <p:sp>
        <p:nvSpPr>
          <p:cNvPr id="32" name="CaixaDeTexto 9">
            <a:extLst>
              <a:ext uri="{FF2B5EF4-FFF2-40B4-BE49-F238E27FC236}">
                <a16:creationId xmlns="" xmlns:a16="http://schemas.microsoft.com/office/drawing/2014/main" id="{C93B280F-54EA-4F38-8CCF-0CAA4B2BFA4F}"/>
              </a:ext>
            </a:extLst>
          </p:cNvPr>
          <p:cNvSpPr txBox="1"/>
          <p:nvPr/>
        </p:nvSpPr>
        <p:spPr>
          <a:xfrm>
            <a:off x="1711132" y="1337197"/>
            <a:ext cx="108363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injetor</a:t>
            </a:r>
          </a:p>
        </p:txBody>
      </p:sp>
      <p:sp>
        <p:nvSpPr>
          <p:cNvPr id="33" name="CaixaDeTexto 28">
            <a:extLst>
              <a:ext uri="{FF2B5EF4-FFF2-40B4-BE49-F238E27FC236}">
                <a16:creationId xmlns="" xmlns:a16="http://schemas.microsoft.com/office/drawing/2014/main" id="{D52B6E53-EA14-4FFC-86F2-6C3394CDDF17}"/>
              </a:ext>
            </a:extLst>
          </p:cNvPr>
          <p:cNvSpPr txBox="1"/>
          <p:nvPr/>
        </p:nvSpPr>
        <p:spPr>
          <a:xfrm>
            <a:off x="4390648" y="1381468"/>
            <a:ext cx="126571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produtor</a:t>
            </a:r>
          </a:p>
        </p:txBody>
      </p:sp>
    </p:spTree>
    <p:extLst>
      <p:ext uri="{BB962C8B-B14F-4D97-AF65-F5344CB8AC3E}">
        <p14:creationId xmlns:p14="http://schemas.microsoft.com/office/powerpoint/2010/main" val="31345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2786376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0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849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994584"/>
            <a:ext cx="3593510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04407" y="3073524"/>
            <a:ext cx="1878990" cy="682740"/>
            <a:chOff x="5224512" y="1383162"/>
            <a:chExt cx="1878990" cy="682740"/>
          </a:xfrm>
        </p:grpSpPr>
        <p:sp>
          <p:nvSpPr>
            <p:cNvPr id="21" name="Texto explicativo retangular com cantos arredondados 12">
              <a:extLst>
                <a:ext uri="{FF2B5EF4-FFF2-40B4-BE49-F238E27FC236}">
                  <a16:creationId xmlns="" xmlns:a16="http://schemas.microsoft.com/office/drawing/2014/main" id="{0FA78EFE-02C8-4B7C-BAB1-8CE3EC497455}"/>
                </a:ext>
              </a:extLst>
            </p:cNvPr>
            <p:cNvSpPr/>
            <p:nvPr/>
          </p:nvSpPr>
          <p:spPr>
            <a:xfrm>
              <a:off x="5224512" y="1417340"/>
              <a:ext cx="1872208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00" y="1383162"/>
              <a:ext cx="1864202" cy="682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604407" y="2284337"/>
            <a:ext cx="2060516" cy="614385"/>
            <a:chOff x="2649513" y="2209428"/>
            <a:chExt cx="2060516" cy="614385"/>
          </a:xfrm>
        </p:grpSpPr>
        <p:sp>
          <p:nvSpPr>
            <p:cNvPr id="24" name="Texto explicativo retangular com cantos arredondados 12">
              <a:extLst>
                <a:ext uri="{FF2B5EF4-FFF2-40B4-BE49-F238E27FC236}">
                  <a16:creationId xmlns="" xmlns:a16="http://schemas.microsoft.com/office/drawing/2014/main" id="{B0849E58-AA78-4EF6-8AD3-4D5C20ECE03F}"/>
                </a:ext>
              </a:extLst>
            </p:cNvPr>
            <p:cNvSpPr/>
            <p:nvPr/>
          </p:nvSpPr>
          <p:spPr>
            <a:xfrm>
              <a:off x="2649513" y="2209428"/>
              <a:ext cx="2060516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487" y="2357318"/>
              <a:ext cx="1738860" cy="378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1604317" y="4009628"/>
            <a:ext cx="2390236" cy="558532"/>
            <a:chOff x="5278109" y="2219760"/>
            <a:chExt cx="2390236" cy="558532"/>
          </a:xfrm>
        </p:grpSpPr>
        <p:sp>
          <p:nvSpPr>
            <p:cNvPr id="27" name="Texto explicativo retangular com cantos arredondados 12">
              <a:extLst>
                <a:ext uri="{FF2B5EF4-FFF2-40B4-BE49-F238E27FC236}">
                  <a16:creationId xmlns="" xmlns:a16="http://schemas.microsoft.com/office/drawing/2014/main" id="{E34610F0-08EA-47B6-8A07-12689773D969}"/>
                </a:ext>
              </a:extLst>
            </p:cNvPr>
            <p:cNvSpPr/>
            <p:nvPr/>
          </p:nvSpPr>
          <p:spPr>
            <a:xfrm>
              <a:off x="5278109" y="2219760"/>
              <a:ext cx="2390236" cy="5585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284337"/>
              <a:ext cx="2016224" cy="429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5292080" y="994584"/>
            <a:ext cx="3370596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7D0AA89-85AD-4DDF-93A9-3ECC5AE79FD4}"/>
              </a:ext>
            </a:extLst>
          </p:cNvPr>
          <p:cNvSpPr txBox="1"/>
          <p:nvPr/>
        </p:nvSpPr>
        <p:spPr>
          <a:xfrm>
            <a:off x="5148064" y="863164"/>
            <a:ext cx="252028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429206" y="1354624"/>
            <a:ext cx="3096344" cy="804706"/>
            <a:chOff x="1835696" y="1345332"/>
            <a:chExt cx="3096344" cy="804706"/>
          </a:xfrm>
        </p:grpSpPr>
        <p:sp>
          <p:nvSpPr>
            <p:cNvPr id="32" name="Texto explicativo retangular com cantos arredondados 12">
              <a:extLst>
                <a:ext uri="{FF2B5EF4-FFF2-40B4-BE49-F238E27FC236}">
                  <a16:creationId xmlns="" xmlns:a16="http://schemas.microsoft.com/office/drawing/2014/main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5429206" y="3537937"/>
            <a:ext cx="2501486" cy="743216"/>
            <a:chOff x="5382883" y="1394652"/>
            <a:chExt cx="2501486" cy="743216"/>
          </a:xfrm>
        </p:grpSpPr>
        <p:sp>
          <p:nvSpPr>
            <p:cNvPr id="36" name="Texto explicativo retangular com cantos arredondados 12">
              <a:extLst>
                <a:ext uri="{FF2B5EF4-FFF2-40B4-BE49-F238E27FC236}">
                  <a16:creationId xmlns="" xmlns:a16="http://schemas.microsoft.com/office/drawing/2014/main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7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5439098" y="2432227"/>
            <a:ext cx="1431518" cy="774992"/>
            <a:chOff x="4090449" y="2330552"/>
            <a:chExt cx="1431518" cy="774992"/>
          </a:xfrm>
        </p:grpSpPr>
        <p:sp>
          <p:nvSpPr>
            <p:cNvPr id="39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32" y="4918268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cygwin64\home\Hermínio\GEOMEC\Figuras\ge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54" y="4830425"/>
            <a:ext cx="442913" cy="4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604317" y="1417340"/>
            <a:ext cx="2536022" cy="614385"/>
            <a:chOff x="1604317" y="1417340"/>
            <a:chExt cx="2536022" cy="614385"/>
          </a:xfrm>
        </p:grpSpPr>
        <p:sp>
          <p:nvSpPr>
            <p:cNvPr id="18" name="Texto explicativo retangular com cantos arredondados 12">
              <a:extLst>
                <a:ext uri="{FF2B5EF4-FFF2-40B4-BE49-F238E27FC236}">
                  <a16:creationId xmlns="" xmlns:a16="http://schemas.microsoft.com/office/drawing/2014/main" id="{D95A2B31-EDF0-4576-920C-4B8A88783445}"/>
                </a:ext>
              </a:extLst>
            </p:cNvPr>
            <p:cNvSpPr/>
            <p:nvPr/>
          </p:nvSpPr>
          <p:spPr>
            <a:xfrm>
              <a:off x="1604317" y="1417340"/>
              <a:ext cx="2536022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168" y="1512208"/>
              <a:ext cx="2172140" cy="430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0898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91680" y="3649588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7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18478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0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64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051" name="Picture 3" descr="D:\Tese\v3\Tese_Final\Figures\Chap_4\Fluxogra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561356"/>
            <a:ext cx="4306700" cy="24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369668"/>
            <a:ext cx="3375334" cy="63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743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42178"/>
            <a:ext cx="3048768" cy="6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73" y="2975224"/>
            <a:ext cx="3536791" cy="41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3364"/>
            <a:ext cx="1865787" cy="72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C:\cygwin64\home\Hermínio\GEOMEC\Figuras\EbFVM_function_ve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94" y="1308596"/>
            <a:ext cx="2408564" cy="38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088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Método dos Volumes Finitos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Entidades geométricas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16" y="4228203"/>
            <a:ext cx="5056084" cy="1017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6" y="3821737"/>
            <a:ext cx="596148" cy="40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6" y="1332007"/>
            <a:ext cx="810672" cy="40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0" y="2557109"/>
            <a:ext cx="810672" cy="40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09" y="1354108"/>
            <a:ext cx="1002614" cy="59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26617"/>
            <a:ext cx="596148" cy="40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 descr="C:\cygwin64\home\Hermínio\GEOMEC\Figuras\VC_Cartesiano_2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613525"/>
            <a:ext cx="2363788" cy="22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95260"/>
            <a:ext cx="298074" cy="32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908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xmlns="" id="{D8E2DBC1-78BD-4618-9B80-A69CA3EE91A5}"/>
              </a:ext>
            </a:extLst>
          </p:cNvPr>
          <p:cNvSpPr/>
          <p:nvPr/>
        </p:nvSpPr>
        <p:spPr>
          <a:xfrm>
            <a:off x="1491111" y="3577580"/>
            <a:ext cx="6883245" cy="1782942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2068348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Entidades geométricas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xmlns="" id="{BD4A4559-0EAB-4246-A0D1-CBF489BBC74D}"/>
              </a:ext>
            </a:extLst>
          </p:cNvPr>
          <p:cNvSpPr txBox="1"/>
          <p:nvPr/>
        </p:nvSpPr>
        <p:spPr>
          <a:xfrm>
            <a:off x="1259632" y="3354522"/>
            <a:ext cx="324036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Transformação de coordenadas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C:\cygwin64\home\Hermínio\GEOMEC\Figuras\ebfvm_entities_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31796"/>
            <a:ext cx="3744416" cy="16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cygwin64\home\Hermínio\GEOMEC\Figuras\vc_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54" y="1760302"/>
            <a:ext cx="2016224" cy="102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cygwin64\home\Hermínio\GEOMEC\Figuras\transformed_elem_2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3937620"/>
            <a:ext cx="2810240" cy="11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cygwin64\home\Hermínio\GEOMEC\Figuras\transformed_elem_3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288" y="3937620"/>
            <a:ext cx="2610594" cy="1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047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838" y="1345332"/>
            <a:ext cx="1784081" cy="17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894775"/>
            <a:ext cx="2968047" cy="125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3145250"/>
            <a:ext cx="3028791" cy="97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501136"/>
            <a:ext cx="1567446" cy="34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o explicativo retangular com cantos arredondados 12">
            <a:extLst>
              <a:ext uri="{FF2B5EF4-FFF2-40B4-BE49-F238E27FC236}">
                <a16:creationId xmlns="" xmlns:a16="http://schemas.microsoft.com/office/drawing/2014/main" id="{F3F75BE6-DF75-465B-BD02-5C94B4400908}"/>
              </a:ext>
            </a:extLst>
          </p:cNvPr>
          <p:cNvSpPr/>
          <p:nvPr/>
        </p:nvSpPr>
        <p:spPr>
          <a:xfrm>
            <a:off x="2186046" y="4514718"/>
            <a:ext cx="1161818" cy="4310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Texto explicativo retangular com cantos arredondados 12">
            <a:extLst>
              <a:ext uri="{FF2B5EF4-FFF2-40B4-BE49-F238E27FC236}">
                <a16:creationId xmlns="" xmlns:a16="http://schemas.microsoft.com/office/drawing/2014/main" id="{F3F75BE6-DF75-465B-BD02-5C94B4400908}"/>
              </a:ext>
            </a:extLst>
          </p:cNvPr>
          <p:cNvSpPr/>
          <p:nvPr/>
        </p:nvSpPr>
        <p:spPr>
          <a:xfrm>
            <a:off x="4215299" y="4530881"/>
            <a:ext cx="1431518" cy="41015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70" y="4567612"/>
            <a:ext cx="1137176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67612"/>
            <a:ext cx="1032378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468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91680" y="1874490"/>
            <a:ext cx="6597938" cy="503171"/>
            <a:chOff x="1965581" y="1994290"/>
            <a:chExt cx="6001096" cy="503171"/>
          </a:xfrm>
          <a:solidFill>
            <a:schemeClr val="bg1">
              <a:lumMod val="85000"/>
            </a:schemeClr>
          </a:solidFill>
        </p:grpSpPr>
        <p:sp>
          <p:nvSpPr>
            <p:cNvPr id="31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91680" y="2769632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4" name="Texto explicativo retangular com cantos arredondados 12"/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="" xmlns:a16="http://schemas.microsoft.com/office/drawing/2014/main" id="{045D0094-0E6D-469E-A0F8-486627A6E789}"/>
              </a:ext>
            </a:extLst>
          </p:cNvPr>
          <p:cNvGrpSpPr/>
          <p:nvPr/>
        </p:nvGrpSpPr>
        <p:grpSpPr>
          <a:xfrm>
            <a:off x="1691680" y="3664774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7" name="Texto explicativo retangular com cantos arredondados 12">
              <a:extLst>
                <a:ext uri="{FF2B5EF4-FFF2-40B4-BE49-F238E27FC236}">
                  <a16:creationId xmlns="" xmlns:a16="http://schemas.microsoft.com/office/drawing/2014/main" id="{A8A59E8F-EDB2-46B4-8D71-63BF7C9FA40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="" xmlns:a16="http://schemas.microsoft.com/office/drawing/2014/main" id="{82859804-3F56-419A-91F8-D52C61B3D39A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FDCDFBDB-979D-4A9D-B868-67DC63011556}"/>
              </a:ext>
            </a:extLst>
          </p:cNvPr>
          <p:cNvGrpSpPr/>
          <p:nvPr/>
        </p:nvGrpSpPr>
        <p:grpSpPr>
          <a:xfrm>
            <a:off x="1691680" y="4514569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="" xmlns:a16="http://schemas.microsoft.com/office/drawing/2014/main" id="{CA51BBC6-193B-4F62-9B88-F59918600A6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1" name="TextBox 22">
              <a:extLst>
                <a:ext uri="{FF2B5EF4-FFF2-40B4-BE49-F238E27FC236}">
                  <a16:creationId xmlns="" xmlns:a16="http://schemas.microsoft.com/office/drawing/2014/main" id="{16D95F92-EEC4-4A64-9BD3-23140FB395C8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861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1" y="1345699"/>
            <a:ext cx="1795376" cy="17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91" y="2236414"/>
            <a:ext cx="1398956" cy="8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59" y="1921122"/>
            <a:ext cx="1652614" cy="165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151351" y="4341434"/>
            <a:ext cx="1387101" cy="431014"/>
            <a:chOff x="2186045" y="4514718"/>
            <a:chExt cx="1387101" cy="431014"/>
          </a:xfrm>
        </p:grpSpPr>
        <p:sp>
          <p:nvSpPr>
            <p:cNvPr id="20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2186045" y="4514718"/>
              <a:ext cx="1387101" cy="43101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572" y="4563433"/>
              <a:ext cx="1248193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964859" y="4345453"/>
            <a:ext cx="1580837" cy="430665"/>
            <a:chOff x="4215298" y="4530881"/>
            <a:chExt cx="1580837" cy="430665"/>
          </a:xfrm>
        </p:grpSpPr>
        <p:sp>
          <p:nvSpPr>
            <p:cNvPr id="22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4215298" y="4530881"/>
              <a:ext cx="1580837" cy="4101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583942"/>
              <a:ext cx="1466364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542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8437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Teorema da divergência de Gauss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:\cygwin64\home\Hermínio\GEOMEC\Figuras\gau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00" y="1489348"/>
            <a:ext cx="3022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00" y="2210603"/>
            <a:ext cx="2171952" cy="6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cygwin64\home\Hermínio\GEOMEC\Figuras\gauss_V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86011"/>
            <a:ext cx="11017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00" y="3772499"/>
            <a:ext cx="3672408" cy="68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ítulo 6"/>
          <p:cNvSpPr txBox="1">
            <a:spLocks/>
          </p:cNvSpPr>
          <p:nvPr/>
        </p:nvSpPr>
        <p:spPr>
          <a:xfrm>
            <a:off x="3596376" y="4704950"/>
            <a:ext cx="2095264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Regra do ponto médio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499992" y="4186830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06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7940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equilíbrio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57" y="1820881"/>
            <a:ext cx="2606266" cy="52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385" y="2645143"/>
            <a:ext cx="2795287" cy="54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01" y="3490332"/>
            <a:ext cx="1469916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88" y="3505572"/>
            <a:ext cx="1512168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771800" y="4225652"/>
            <a:ext cx="3158102" cy="786122"/>
            <a:chOff x="3342712" y="4459951"/>
            <a:chExt cx="3158102" cy="786122"/>
          </a:xfrm>
        </p:grpSpPr>
        <p:sp>
          <p:nvSpPr>
            <p:cNvPr id="15" name="Texto explicativo retangular com cantos arredondados 12">
              <a:extLst>
                <a:ext uri="{FF2B5EF4-FFF2-40B4-BE49-F238E27FC236}">
                  <a16:creationId xmlns="" xmlns:a16="http://schemas.microsoft.com/office/drawing/2014/main" id="{15C2C3BE-CE3D-4207-8390-F0C1E981449C}"/>
                </a:ext>
              </a:extLst>
            </p:cNvPr>
            <p:cNvSpPr/>
            <p:nvPr/>
          </p:nvSpPr>
          <p:spPr>
            <a:xfrm>
              <a:off x="3342712" y="4459951"/>
              <a:ext cx="3158102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705" y="4579487"/>
              <a:ext cx="2626280" cy="547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689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02433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balanço de massa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61357"/>
            <a:ext cx="3462666" cy="67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28" y="2571862"/>
            <a:ext cx="3564576" cy="71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491" y="3536987"/>
            <a:ext cx="2274477" cy="59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62" y="3476277"/>
            <a:ext cx="2131373" cy="65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o explicativo retangular com cantos arredondados 12">
            <a:extLst>
              <a:ext uri="{FF2B5EF4-FFF2-40B4-BE49-F238E27FC236}">
                <a16:creationId xmlns="" xmlns:a16="http://schemas.microsoft.com/office/drawing/2014/main" id="{15C2C3BE-CE3D-4207-8390-F0C1E981449C}"/>
              </a:ext>
            </a:extLst>
          </p:cNvPr>
          <p:cNvSpPr/>
          <p:nvPr/>
        </p:nvSpPr>
        <p:spPr>
          <a:xfrm>
            <a:off x="2103174" y="4459951"/>
            <a:ext cx="5637177" cy="78612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40" y="4513684"/>
            <a:ext cx="5266635" cy="67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691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Resultados – Problemas Teste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172819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Esfera de Cryer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2" descr="C:\cygwin64\home\Hermínio\GEOMEC\Figuras\cryer_results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77" y="1561356"/>
            <a:ext cx="5521026" cy="23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cygwin64\home\Hermínio\GEOMEC\Figuras\cryer_BC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69933"/>
            <a:ext cx="1770062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900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Resultados – Problemas Teste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0425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de Mandel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3" descr="C:\cygwin64\home\Hermínio\GEOMEC\Figuras\mandel_results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06" y="1561356"/>
            <a:ext cx="5688422" cy="236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cygwin64\home\Hermínio\GEOMEC\Figuras\mandel_BC_v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11287"/>
            <a:ext cx="1696348" cy="166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74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de poço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456384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Aavatsmark e Klausen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ítulo 6"/>
          <p:cNvSpPr txBox="1">
            <a:spLocks/>
          </p:cNvSpPr>
          <p:nvPr/>
        </p:nvSpPr>
        <p:spPr>
          <a:xfrm>
            <a:off x="1763688" y="1777380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Problema numérico auxiliar em cada segmento da malha radial.</a:t>
            </a:r>
          </a:p>
        </p:txBody>
      </p:sp>
      <p:sp>
        <p:nvSpPr>
          <p:cNvPr id="17" name="Título 6"/>
          <p:cNvSpPr txBox="1">
            <a:spLocks/>
          </p:cNvSpPr>
          <p:nvPr/>
        </p:nvSpPr>
        <p:spPr>
          <a:xfrm>
            <a:off x="1748860" y="2640340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Condições de contorno dadas por: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74113"/>
            <a:ext cx="2592288" cy="7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ítulo 6"/>
          <p:cNvSpPr txBox="1">
            <a:spLocks/>
          </p:cNvSpPr>
          <p:nvPr/>
        </p:nvSpPr>
        <p:spPr>
          <a:xfrm>
            <a:off x="1763688" y="4441676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 índice de poço é: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072" y="841275"/>
            <a:ext cx="3456692" cy="342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283968" y="4412186"/>
            <a:ext cx="3241342" cy="786122"/>
            <a:chOff x="4931058" y="4412186"/>
            <a:chExt cx="3241342" cy="786122"/>
          </a:xfrm>
        </p:grpSpPr>
        <p:sp>
          <p:nvSpPr>
            <p:cNvPr id="22" name="Texto explicativo retangular com cantos arredondados 12">
              <a:extLst>
                <a:ext uri="{FF2B5EF4-FFF2-40B4-BE49-F238E27FC236}">
                  <a16:creationId xmlns="" xmlns:a16="http://schemas.microsoft.com/office/drawing/2014/main" id="{15C2C3BE-CE3D-4207-8390-F0C1E981449C}"/>
                </a:ext>
              </a:extLst>
            </p:cNvPr>
            <p:cNvSpPr/>
            <p:nvPr/>
          </p:nvSpPr>
          <p:spPr>
            <a:xfrm>
              <a:off x="4931058" y="4412186"/>
              <a:ext cx="3241342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228" y="4441678"/>
              <a:ext cx="2987258" cy="720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553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Resultados – Modelo de Poço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456384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Aavatsmark e Klausen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072" y="841275"/>
            <a:ext cx="3456692" cy="342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273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Técnicas de Estabilização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12368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Influence Scheme (PIS)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73" y="1674616"/>
            <a:ext cx="2553063" cy="6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77" y="2425452"/>
            <a:ext cx="1393901" cy="41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877" y="3521952"/>
            <a:ext cx="2316244" cy="58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67" y="3073524"/>
            <a:ext cx="1080222" cy="37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543333" y="4459951"/>
            <a:ext cx="2540835" cy="701805"/>
            <a:chOff x="3543333" y="4459951"/>
            <a:chExt cx="2540835" cy="701805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4507292"/>
              <a:ext cx="2199915" cy="571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o explicativo retangular com cantos arredondados 12">
              <a:extLst>
                <a:ext uri="{FF2B5EF4-FFF2-40B4-BE49-F238E27FC236}">
                  <a16:creationId xmlns="" xmlns:a16="http://schemas.microsoft.com/office/drawing/2014/main" id="{15C2C3BE-CE3D-4207-8390-F0C1E981449C}"/>
                </a:ext>
              </a:extLst>
            </p:cNvPr>
            <p:cNvSpPr/>
            <p:nvPr/>
          </p:nvSpPr>
          <p:spPr>
            <a:xfrm>
              <a:off x="3543333" y="4459951"/>
              <a:ext cx="2540835" cy="70180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</p:grpSp>
      <p:pic>
        <p:nvPicPr>
          <p:cNvPr id="4103" name="Picture 7" descr="C:\cygwin64\home\Hermínio\GEOMEC\Figuras\prism_PI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49143"/>
            <a:ext cx="2297360" cy="19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3203848" y="2838844"/>
            <a:ext cx="0" cy="234680"/>
          </a:xfrm>
          <a:prstGeom prst="straightConnector1">
            <a:avLst/>
          </a:prstGeom>
          <a:ln w="19050">
            <a:solidFill>
              <a:srgbClr val="A3AE9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483768" y="2838844"/>
            <a:ext cx="0" cy="776309"/>
          </a:xfrm>
          <a:prstGeom prst="straightConnector1">
            <a:avLst/>
          </a:prstGeom>
          <a:ln w="19050">
            <a:solidFill>
              <a:srgbClr val="A3AE9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64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027" name="Picture 3" descr="C:\cygwin64\home\Hermínio\GEOMEC\Figuras\staggered_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73420"/>
            <a:ext cx="1800200" cy="17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592288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Malhas desencontradas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Técnicas de Estabilização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31" name="Picture 7" descr="C:\cygwin64\home\Hermínio\GEOMEC\Figuras\staggered_unstructu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48376"/>
            <a:ext cx="3003550" cy="12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6"/>
          <p:cNvSpPr txBox="1">
            <a:spLocks/>
          </p:cNvSpPr>
          <p:nvPr/>
        </p:nvSpPr>
        <p:spPr>
          <a:xfrm>
            <a:off x="1918008" y="1849388"/>
            <a:ext cx="2376264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Malha Cartesiana</a:t>
            </a:r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ítulo 6"/>
          <p:cNvSpPr txBox="1">
            <a:spLocks/>
          </p:cNvSpPr>
          <p:nvPr/>
        </p:nvSpPr>
        <p:spPr>
          <a:xfrm>
            <a:off x="5029659" y="1904580"/>
            <a:ext cx="2376264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Malha não estruturada</a:t>
            </a:r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4" name="Título 6"/>
          <p:cNvSpPr txBox="1">
            <a:spLocks/>
          </p:cNvSpPr>
          <p:nvPr/>
        </p:nvSpPr>
        <p:spPr>
          <a:xfrm>
            <a:off x="4655319" y="3919224"/>
            <a:ext cx="1562472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V.C. para pressão</a:t>
            </a:r>
            <a:endParaRPr lang="pt-B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Título 6"/>
          <p:cNvSpPr txBox="1">
            <a:spLocks/>
          </p:cNvSpPr>
          <p:nvPr/>
        </p:nvSpPr>
        <p:spPr>
          <a:xfrm>
            <a:off x="6363315" y="3924752"/>
            <a:ext cx="1562472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V.C. para deslocamento</a:t>
            </a:r>
            <a:endParaRPr lang="pt-B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39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027" name="Picture 3" descr="C:\cygwin64\home\Hermínio\GEOMEC\Figuras\staggered_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33364"/>
            <a:ext cx="1800200" cy="17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592288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Malhas desencontradas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Técnicas de Estabilização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31" name="Picture 7" descr="C:\cygwin64\home\Hermínio\GEOMEC\Figuras\staggered_unstructu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18" y="3840955"/>
            <a:ext cx="3003550" cy="12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3" descr="grids2D_v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668" y="1941182"/>
            <a:ext cx="1023104" cy="294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325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42"/>
          <a:stretch/>
        </p:blipFill>
        <p:spPr>
          <a:xfrm>
            <a:off x="1191778" y="1753636"/>
            <a:ext cx="7898882" cy="3192096"/>
          </a:xfrm>
          <a:prstGeom prst="rect">
            <a:avLst/>
          </a:prstGeom>
        </p:spPr>
      </p:pic>
      <p:sp>
        <p:nvSpPr>
          <p:cNvPr id="21" name="Título 6"/>
          <p:cNvSpPr>
            <a:spLocks noGrp="1"/>
          </p:cNvSpPr>
          <p:nvPr>
            <p:ph type="ctrTitle"/>
          </p:nvPr>
        </p:nvSpPr>
        <p:spPr>
          <a:xfrm>
            <a:off x="899592" y="3050351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Obrigado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pic>
        <p:nvPicPr>
          <p:cNvPr id="5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855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444120"/>
            <a:ext cx="6615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Implementação do </a:t>
            </a:r>
            <a:r>
              <a:rPr lang="pt-BR" dirty="0" err="1">
                <a:latin typeface="Calibri" pitchFamily="34" charset="0"/>
              </a:rPr>
              <a:t>EbFVM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Código em C++ com orientação a objetos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Malhas não estruturadas com elementos 2D e 3D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EFVLib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EbFVM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grid_we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42" y="3530020"/>
            <a:ext cx="3735498" cy="1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cygwin64\home\Hermínio\GEOMEC\Figuras\elements_ve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80" y="2455168"/>
            <a:ext cx="1515024" cy="270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4172751" y="2721392"/>
            <a:ext cx="428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Gerador automático de malhas radiais (projeto SIGER)</a:t>
            </a: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pic>
        <p:nvPicPr>
          <p:cNvPr id="18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18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671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Hurtado</a:t>
            </a:r>
            <a:r>
              <a:rPr lang="pt-BR" dirty="0">
                <a:latin typeface="Calibri" pitchFamily="34" charset="0"/>
              </a:rPr>
              <a:t>, </a:t>
            </a:r>
            <a:r>
              <a:rPr lang="pt-BR" dirty="0" smtClean="0">
                <a:latin typeface="Calibri" pitchFamily="34" charset="0"/>
              </a:rPr>
              <a:t>2011 (Tese) – Modelo bifásico 3D e modelo de poço Aavatsmark e Klausen.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Filippini, 2011 (Tese) – Modelo de elasticidade linear 2D.</a:t>
            </a: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Soprano, 2013 (Dissertação) </a:t>
            </a:r>
            <a:r>
              <a:rPr lang="pt-BR" dirty="0">
                <a:latin typeface="Calibri" pitchFamily="34" charset="0"/>
              </a:rPr>
              <a:t>– Modelo </a:t>
            </a:r>
            <a:r>
              <a:rPr lang="pt-BR" dirty="0" smtClean="0">
                <a:latin typeface="Calibri" pitchFamily="34" charset="0"/>
              </a:rPr>
              <a:t>composicional 3D.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Do Vale, 2014 (Dissertação) – Representação de fraturas discretas 2D.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2014 (Dissertação) – Solução de Navier-Stokes 2D.</a:t>
            </a:r>
            <a:endParaRPr lang="pt-BR" dirty="0">
              <a:latin typeface="Calibri" pitchFamily="34" charset="0"/>
            </a:endParaRPr>
          </a:p>
        </p:txBody>
      </p:sp>
      <p:pic>
        <p:nvPicPr>
          <p:cNvPr id="13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403244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anteriores utilizando a EFVLib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C:\cygwin64\home\Hermínio\GEOMEC\Figuras\plate_ho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97" y="2009779"/>
            <a:ext cx="789586" cy="7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cygwin64\home\Hermínio\GEOMEC\Figuras\fractur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44" y="3748668"/>
            <a:ext cx="1396948" cy="6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cygwin64\home\Hermínio\GEOMEC\Figuras\Ball_Resul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09" y="4555512"/>
            <a:ext cx="1607900" cy="6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cygwin64\home\Hermínio\GEOMEC\Figuras\358758736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18" y="1112863"/>
            <a:ext cx="1073014" cy="9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cygwin64\home\Hermínio\GEOMEC\Figuras\composicion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07" y="2736972"/>
            <a:ext cx="1071610" cy="88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cygwin64\home\Hermínio\GEOMEC\Figuras\we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21" y="1168683"/>
            <a:ext cx="783172" cy="78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4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7436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Dal Pizzol, 2014 (Dissertação) – Geomecânica 2D, malhas Cartesianas e arranjo desencontrado.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Tonelli, 2016 (Dissertação) – Geomecânica 2D, métodos de acoplamento.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Ribeiro, 2016 (Tese) – Geomecânica 2D, malhas não estruturadas (EFVLib     ).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2018 (Tese) – Geomecânica 3D, malhas não estruturadas (EFVLib    ), método de estabilização (PIS).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88032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em geomecânica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cygwin64\home\Hermínio\GEOMEC\Figuras\stagge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3324"/>
            <a:ext cx="1676946" cy="15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cygwin64\home\Hermínio\GEOMEC\Figuras\ebfvm_2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13752"/>
            <a:ext cx="1404540" cy="3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cygwin64\home\Hermínio\GEOMEC\Figuras\ebfvm_2d_gri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92" y="3001516"/>
            <a:ext cx="913568" cy="7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cygwin64\home\Hermínio\GEOMEC\Figuras\3D_ge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30" y="4309805"/>
            <a:ext cx="2153518" cy="94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84" y="3513752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50" y="4337390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4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185027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916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Escopo do projeto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:\Herminio\Trabalho\GEOMEC\Apresentações\Reunião_26_08_19\Figuras\esco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84" y="1173899"/>
            <a:ext cx="5986660" cy="4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Testes numéricos</a:t>
            </a: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248472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00032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analíticas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="" xmlns:a16="http://schemas.microsoft.com/office/drawing/2014/main" id="{20DFAC76-A955-47A0-ADFE-5BFD7177E737}"/>
              </a:ext>
            </a:extLst>
          </p:cNvPr>
          <p:cNvSpPr/>
          <p:nvPr/>
        </p:nvSpPr>
        <p:spPr>
          <a:xfrm>
            <a:off x="6297742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2" descr="C:\cygwin64\home\Hermínio\GEOMEC\Figuras\cryer_B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21" y="2259881"/>
            <a:ext cx="16192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cygwin64\home\Hermínio\GEOMEC\Figuras\mandel_B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80" y="2065412"/>
            <a:ext cx="1598612" cy="18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cygwin64\home\Hermínio\GEOMEC\Figuras\terza_B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10" y="2162772"/>
            <a:ext cx="81121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1680736" y="1362919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Coluna de</a:t>
            </a:r>
          </a:p>
          <a:p>
            <a:pPr algn="ctr"/>
            <a:r>
              <a:rPr lang="pt-BR" dirty="0" smtClean="0"/>
              <a:t>Terzaghi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6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4362866" y="1359572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Esfera de Cryer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7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6822606" y="1362918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Problama de Mandel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8" name="Título 6"/>
          <p:cNvSpPr txBox="1">
            <a:spLocks/>
          </p:cNvSpPr>
          <p:nvPr/>
        </p:nvSpPr>
        <p:spPr>
          <a:xfrm>
            <a:off x="2123728" y="3865612"/>
            <a:ext cx="6408712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Verificação da metodologia numérica</a:t>
            </a:r>
          </a:p>
          <a:p>
            <a:pPr algn="l"/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Análise de performance (FIM vs. Fixed-Stress)</a:t>
            </a:r>
          </a:p>
        </p:txBody>
      </p:sp>
    </p:spTree>
    <p:extLst>
      <p:ext uri="{BB962C8B-B14F-4D97-AF65-F5344CB8AC3E}">
        <p14:creationId xmlns:p14="http://schemas.microsoft.com/office/powerpoint/2010/main" val="429369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</TotalTime>
  <Words>1768</Words>
  <Application>Microsoft Office PowerPoint</Application>
  <PresentationFormat>On-screen Show (16:10)</PresentationFormat>
  <Paragraphs>207</Paragraphs>
  <Slides>31</Slides>
  <Notes>31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Uso da técnica de volumes finitos na resolução de problemas de poroelasticidade</vt:lpstr>
      <vt:lpstr>Sumário</vt:lpstr>
      <vt:lpstr>Sumário</vt:lpstr>
      <vt:lpstr>Background do laboratório</vt:lpstr>
      <vt:lpstr>Background do laboratório</vt:lpstr>
      <vt:lpstr>Background do laboratório</vt:lpstr>
      <vt:lpstr>Sumário</vt:lpstr>
      <vt:lpstr>Escopo do projeto</vt:lpstr>
      <vt:lpstr>Testes numéricos</vt:lpstr>
      <vt:lpstr>Benchmark #3</vt:lpstr>
      <vt:lpstr>Benchmark #3</vt:lpstr>
      <vt:lpstr>Sumário</vt:lpstr>
      <vt:lpstr>Modelo matemático</vt:lpstr>
      <vt:lpstr>Sumário</vt:lpstr>
      <vt:lpstr>Metodologia numérica</vt:lpstr>
      <vt:lpstr>Metodologia numérica</vt:lpstr>
      <vt:lpstr>Método dos Volumes Finitos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Resultados – Problemas Teste</vt:lpstr>
      <vt:lpstr>Resultados – Problemas Teste</vt:lpstr>
      <vt:lpstr>Modelo de poço</vt:lpstr>
      <vt:lpstr>Resultados – Modelo de Poço</vt:lpstr>
      <vt:lpstr>Técnicas de Estabilização</vt:lpstr>
      <vt:lpstr>PowerPoint Presentation</vt:lpstr>
      <vt:lpstr>PowerPoint Presentation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giovani.cerbato</dc:creator>
  <cp:lastModifiedBy>Hermínio Tasinafo Honório</cp:lastModifiedBy>
  <cp:revision>944</cp:revision>
  <dcterms:created xsi:type="dcterms:W3CDTF">2014-09-15T11:10:45Z</dcterms:created>
  <dcterms:modified xsi:type="dcterms:W3CDTF">2019-08-21T18:39:29Z</dcterms:modified>
</cp:coreProperties>
</file>